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  <p:sldMasterId id="2147483660" r:id="rId2"/>
  </p:sldMasterIdLst>
  <p:sldIdLst>
    <p:sldId id="256" r:id="rId3"/>
    <p:sldId id="257" r:id="rId4"/>
    <p:sldId id="261" r:id="rId5"/>
    <p:sldId id="262" r:id="rId6"/>
    <p:sldId id="263" r:id="rId7"/>
    <p:sldId id="271" r:id="rId8"/>
    <p:sldId id="275" r:id="rId9"/>
    <p:sldId id="277" r:id="rId10"/>
    <p:sldId id="258" r:id="rId11"/>
    <p:sldId id="260" r:id="rId12"/>
    <p:sldId id="270" r:id="rId13"/>
    <p:sldId id="283" r:id="rId14"/>
    <p:sldId id="264" r:id="rId15"/>
    <p:sldId id="265" r:id="rId16"/>
    <p:sldId id="279" r:id="rId17"/>
    <p:sldId id="280" r:id="rId18"/>
    <p:sldId id="282" r:id="rId19"/>
    <p:sldId id="281" r:id="rId20"/>
    <p:sldId id="266" r:id="rId21"/>
    <p:sldId id="267" r:id="rId22"/>
    <p:sldId id="272" r:id="rId23"/>
    <p:sldId id="273" r:id="rId24"/>
    <p:sldId id="276" r:id="rId25"/>
    <p:sldId id="268" r:id="rId26"/>
    <p:sldId id="278" r:id="rId27"/>
    <p:sldId id="269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3DE52-7B28-4367-9FA6-58CE2CEA97EE}" v="232" dt="2021-11-21T10:02:42.696"/>
    <p1510:client id="{5292BDF2-3CF6-4A70-8F63-B54927AA425F}" v="709" dt="2021-11-20T17:56:25.258"/>
    <p1510:client id="{54BA91FD-4443-4D00-9DC5-A198E308CAAD}" v="762" dt="2021-11-20T17:46:16.232"/>
    <p1510:client id="{7DE4DB19-CD86-4F9F-92A5-CBB0BC5C094F}" v="1634" dt="2021-11-20T18:08:26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3B8FB-2FCA-45CD-A5D2-770BC7A9FD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59AEB6-EA87-4C9E-9F31-D014D193C215}">
      <dgm:prSet/>
      <dgm:spPr/>
      <dgm:t>
        <a:bodyPr/>
        <a:lstStyle/>
        <a:p>
          <a:r>
            <a:rPr lang="es-ES" baseline="0"/>
            <a:t>Apartat B - Comparativa de models</a:t>
          </a:r>
          <a:endParaRPr lang="en-US"/>
        </a:p>
      </dgm:t>
    </dgm:pt>
    <dgm:pt modelId="{E2AF9872-1C86-4F99-A6D0-637A04346E7A}" type="parTrans" cxnId="{21F559C8-AE02-45CE-800F-0650F9ABF1C8}">
      <dgm:prSet/>
      <dgm:spPr/>
      <dgm:t>
        <a:bodyPr/>
        <a:lstStyle/>
        <a:p>
          <a:endParaRPr lang="en-US"/>
        </a:p>
      </dgm:t>
    </dgm:pt>
    <dgm:pt modelId="{06BF7B4D-A672-40B2-ABE5-D3FF255904DD}" type="sibTrans" cxnId="{21F559C8-AE02-45CE-800F-0650F9ABF1C8}">
      <dgm:prSet/>
      <dgm:spPr/>
      <dgm:t>
        <a:bodyPr/>
        <a:lstStyle/>
        <a:p>
          <a:endParaRPr lang="en-US"/>
        </a:p>
      </dgm:t>
    </dgm:pt>
    <dgm:pt modelId="{3161E833-9D48-46BC-A4AC-D79AE320F041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1C5F9FAD-B05A-4344-AD41-3547361DF0A5}" type="parTrans" cxnId="{4CFF25B0-192B-40A9-8E48-94813C6D7B13}">
      <dgm:prSet/>
      <dgm:spPr/>
      <dgm:t>
        <a:bodyPr/>
        <a:lstStyle/>
        <a:p>
          <a:endParaRPr lang="en-US"/>
        </a:p>
      </dgm:t>
    </dgm:pt>
    <dgm:pt modelId="{8E9067E2-226B-43BD-8562-0DAF05FECC4F}" type="sibTrans" cxnId="{4CFF25B0-192B-40A9-8E48-94813C6D7B13}">
      <dgm:prSet/>
      <dgm:spPr/>
      <dgm:t>
        <a:bodyPr/>
        <a:lstStyle/>
        <a:p>
          <a:endParaRPr lang="en-US"/>
        </a:p>
      </dgm:t>
    </dgm:pt>
    <dgm:pt modelId="{924F913A-89A2-4C06-B471-ED36724B7CB1}">
      <dgm:prSet/>
      <dgm:spPr/>
      <dgm:t>
        <a:bodyPr/>
        <a:lstStyle/>
        <a:p>
          <a:r>
            <a:rPr lang="es-ES"/>
            <a:t>Comparació de models</a:t>
          </a:r>
          <a:endParaRPr lang="en-US"/>
        </a:p>
      </dgm:t>
    </dgm:pt>
    <dgm:pt modelId="{B469C23C-83FF-4FD9-AD6C-30F3DF36AA3F}" type="parTrans" cxnId="{59968629-B24B-4E54-B5C6-3F077B451B81}">
      <dgm:prSet/>
      <dgm:spPr/>
      <dgm:t>
        <a:bodyPr/>
        <a:lstStyle/>
        <a:p>
          <a:endParaRPr lang="en-US"/>
        </a:p>
      </dgm:t>
    </dgm:pt>
    <dgm:pt modelId="{906A57C1-687A-4764-A556-E8895130E041}" type="sibTrans" cxnId="{59968629-B24B-4E54-B5C6-3F077B451B81}">
      <dgm:prSet/>
      <dgm:spPr/>
      <dgm:t>
        <a:bodyPr/>
        <a:lstStyle/>
        <a:p>
          <a:endParaRPr lang="en-US"/>
        </a:p>
      </dgm:t>
    </dgm:pt>
    <dgm:pt modelId="{D073C569-5742-4836-8402-952A139F75E3}">
      <dgm:prSet/>
      <dgm:spPr/>
      <dgm:t>
        <a:bodyPr/>
        <a:lstStyle/>
        <a:p>
          <a:r>
            <a:rPr lang="es-ES" baseline="0"/>
            <a:t>Apartat A - Classificació numèrica</a:t>
          </a:r>
          <a:endParaRPr lang="en-US"/>
        </a:p>
      </dgm:t>
    </dgm:pt>
    <dgm:pt modelId="{3AFE12B9-C585-497C-81AA-312DCFA625DC}" type="parTrans" cxnId="{75139FFB-1C7E-4E30-BA3C-0D151880233B}">
      <dgm:prSet/>
      <dgm:spPr/>
      <dgm:t>
        <a:bodyPr/>
        <a:lstStyle/>
        <a:p>
          <a:endParaRPr lang="en-US"/>
        </a:p>
      </dgm:t>
    </dgm:pt>
    <dgm:pt modelId="{97C9B181-9CA6-49A8-A295-2C31A6DDE5CC}" type="sibTrans" cxnId="{75139FFB-1C7E-4E30-BA3C-0D151880233B}">
      <dgm:prSet/>
      <dgm:spPr/>
      <dgm:t>
        <a:bodyPr/>
        <a:lstStyle/>
        <a:p>
          <a:endParaRPr lang="en-US"/>
        </a:p>
      </dgm:t>
    </dgm:pt>
    <dgm:pt modelId="{8B914BD3-BBFD-4243-A87F-2CF1C1520F5D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3CBCCA92-24AA-44F4-BCE9-1894D00056BD}" type="parTrans" cxnId="{F5FCDF60-9390-4E58-A418-8C03A5A07A15}">
      <dgm:prSet/>
      <dgm:spPr/>
      <dgm:t>
        <a:bodyPr/>
        <a:lstStyle/>
        <a:p>
          <a:endParaRPr lang="en-US"/>
        </a:p>
      </dgm:t>
    </dgm:pt>
    <dgm:pt modelId="{2B68417E-4BBB-4285-B8BA-01214C40289E}" type="sibTrans" cxnId="{F5FCDF60-9390-4E58-A418-8C03A5A07A15}">
      <dgm:prSet/>
      <dgm:spPr/>
      <dgm:t>
        <a:bodyPr/>
        <a:lstStyle/>
        <a:p>
          <a:endParaRPr lang="en-US"/>
        </a:p>
      </dgm:t>
    </dgm:pt>
    <dgm:pt modelId="{940BE856-F35F-4483-A12D-BCDADCF66F5F}">
      <dgm:prSet/>
      <dgm:spPr/>
      <dgm:t>
        <a:bodyPr/>
        <a:lstStyle/>
        <a:p>
          <a:r>
            <a:rPr lang="es-ES"/>
            <a:t>Preprocessament</a:t>
          </a:r>
          <a:endParaRPr lang="en-US"/>
        </a:p>
      </dgm:t>
    </dgm:pt>
    <dgm:pt modelId="{412B3BCA-1E39-451B-AA73-0DD14E9CB0EA}" type="parTrans" cxnId="{C14F6D58-0290-4140-BB05-AE9CB221FA9A}">
      <dgm:prSet/>
      <dgm:spPr/>
      <dgm:t>
        <a:bodyPr/>
        <a:lstStyle/>
        <a:p>
          <a:endParaRPr lang="en-US"/>
        </a:p>
      </dgm:t>
    </dgm:pt>
    <dgm:pt modelId="{32CF735C-CF06-4E8B-BC6D-7498EB6E61B0}" type="sibTrans" cxnId="{C14F6D58-0290-4140-BB05-AE9CB221FA9A}">
      <dgm:prSet/>
      <dgm:spPr/>
      <dgm:t>
        <a:bodyPr/>
        <a:lstStyle/>
        <a:p>
          <a:endParaRPr lang="en-US"/>
        </a:p>
      </dgm:t>
    </dgm:pt>
    <dgm:pt modelId="{236236E0-C383-450C-8C47-8376939C8764}">
      <dgm:prSet/>
      <dgm:spPr/>
      <dgm:t>
        <a:bodyPr/>
        <a:lstStyle/>
        <a:p>
          <a:r>
            <a:rPr lang="es-ES"/>
            <a:t>Selecció del model</a:t>
          </a:r>
          <a:endParaRPr lang="en-US"/>
        </a:p>
      </dgm:t>
    </dgm:pt>
    <dgm:pt modelId="{862D76ED-44E8-4390-8DBB-1729F5848472}" type="parTrans" cxnId="{9A838573-59F4-4190-9127-5938F141C24F}">
      <dgm:prSet/>
      <dgm:spPr/>
      <dgm:t>
        <a:bodyPr/>
        <a:lstStyle/>
        <a:p>
          <a:endParaRPr lang="en-US"/>
        </a:p>
      </dgm:t>
    </dgm:pt>
    <dgm:pt modelId="{6141B678-B453-4F4C-9D03-AD3BD98DA9BB}" type="sibTrans" cxnId="{9A838573-59F4-4190-9127-5938F141C24F}">
      <dgm:prSet/>
      <dgm:spPr/>
      <dgm:t>
        <a:bodyPr/>
        <a:lstStyle/>
        <a:p>
          <a:endParaRPr lang="en-US"/>
        </a:p>
      </dgm:t>
    </dgm:pt>
    <dgm:pt modelId="{C894E750-DC1E-4850-A293-D3FAF8B49504}">
      <dgm:prSet/>
      <dgm:spPr/>
      <dgm:t>
        <a:bodyPr/>
        <a:lstStyle/>
        <a:p>
          <a:r>
            <a:rPr lang="es-ES"/>
            <a:t>Crossvalidation</a:t>
          </a:r>
          <a:endParaRPr lang="en-US"/>
        </a:p>
      </dgm:t>
    </dgm:pt>
    <dgm:pt modelId="{0017066C-F575-4F7B-83CD-BD9EC26ECD57}" type="parTrans" cxnId="{E843696F-D367-454D-B5D5-E2A040056980}">
      <dgm:prSet/>
      <dgm:spPr/>
      <dgm:t>
        <a:bodyPr/>
        <a:lstStyle/>
        <a:p>
          <a:endParaRPr lang="en-US"/>
        </a:p>
      </dgm:t>
    </dgm:pt>
    <dgm:pt modelId="{56B2BFCA-FB76-4F9A-BC3A-71FEC2432EE3}" type="sibTrans" cxnId="{E843696F-D367-454D-B5D5-E2A040056980}">
      <dgm:prSet/>
      <dgm:spPr/>
      <dgm:t>
        <a:bodyPr/>
        <a:lstStyle/>
        <a:p>
          <a:endParaRPr lang="en-US"/>
        </a:p>
      </dgm:t>
    </dgm:pt>
    <dgm:pt modelId="{61490AAE-700B-48A3-B3D3-9B61DFA22803}">
      <dgm:prSet/>
      <dgm:spPr/>
      <dgm:t>
        <a:bodyPr/>
        <a:lstStyle/>
        <a:p>
          <a:r>
            <a:rPr lang="es-ES"/>
            <a:t>Analisis mètric</a:t>
          </a:r>
          <a:endParaRPr lang="en-US"/>
        </a:p>
      </dgm:t>
    </dgm:pt>
    <dgm:pt modelId="{A5DAD742-9EFB-4694-BA4E-21196720B5B5}" type="parTrans" cxnId="{516BFDBC-BEE3-49DA-B25D-01BC89AF4158}">
      <dgm:prSet/>
      <dgm:spPr/>
      <dgm:t>
        <a:bodyPr/>
        <a:lstStyle/>
        <a:p>
          <a:endParaRPr lang="en-US"/>
        </a:p>
      </dgm:t>
    </dgm:pt>
    <dgm:pt modelId="{CCBC3C88-A289-4903-98F3-1D578E235488}" type="sibTrans" cxnId="{516BFDBC-BEE3-49DA-B25D-01BC89AF4158}">
      <dgm:prSet/>
      <dgm:spPr/>
      <dgm:t>
        <a:bodyPr/>
        <a:lstStyle/>
        <a:p>
          <a:endParaRPr lang="en-US"/>
        </a:p>
      </dgm:t>
    </dgm:pt>
    <dgm:pt modelId="{A1F60988-A1F5-4FA9-BECE-54F61BA393E7}">
      <dgm:prSet/>
      <dgm:spPr/>
      <dgm:t>
        <a:bodyPr/>
        <a:lstStyle/>
        <a:p>
          <a:r>
            <a:rPr lang="es-ES"/>
            <a:t>Búsqueda de l'hiperparametre</a:t>
          </a:r>
          <a:endParaRPr lang="en-US"/>
        </a:p>
      </dgm:t>
    </dgm:pt>
    <dgm:pt modelId="{5F11973C-50B7-4C7A-BB5D-9AB0A7E071C5}" type="parTrans" cxnId="{A1808335-6815-4EDA-AF5B-9F8ED92D235E}">
      <dgm:prSet/>
      <dgm:spPr/>
      <dgm:t>
        <a:bodyPr/>
        <a:lstStyle/>
        <a:p>
          <a:endParaRPr lang="en-US"/>
        </a:p>
      </dgm:t>
    </dgm:pt>
    <dgm:pt modelId="{20B0CC19-8676-472F-AEC5-C2732AD0D6AE}" type="sibTrans" cxnId="{A1808335-6815-4EDA-AF5B-9F8ED92D235E}">
      <dgm:prSet/>
      <dgm:spPr/>
      <dgm:t>
        <a:bodyPr/>
        <a:lstStyle/>
        <a:p>
          <a:endParaRPr lang="en-US"/>
        </a:p>
      </dgm:t>
    </dgm:pt>
    <dgm:pt modelId="{1618BE74-F4CF-46BC-84E4-0092D71223E4}">
      <dgm:prSet/>
      <dgm:spPr/>
      <dgm:t>
        <a:bodyPr/>
        <a:lstStyle/>
        <a:p>
          <a:r>
            <a:rPr lang="es-ES" baseline="0"/>
            <a:t>Conclusions</a:t>
          </a:r>
          <a:endParaRPr lang="en-US"/>
        </a:p>
      </dgm:t>
    </dgm:pt>
    <dgm:pt modelId="{405ABA89-387F-42BE-BC62-3828EFFE4115}" type="parTrans" cxnId="{9945A972-EA72-4D27-9AD3-8E1E66244E6E}">
      <dgm:prSet/>
      <dgm:spPr/>
      <dgm:t>
        <a:bodyPr/>
        <a:lstStyle/>
        <a:p>
          <a:endParaRPr lang="en-US"/>
        </a:p>
      </dgm:t>
    </dgm:pt>
    <dgm:pt modelId="{9C0211FE-8D85-4E98-95E8-643DCCAFCE2A}" type="sibTrans" cxnId="{9945A972-EA72-4D27-9AD3-8E1E66244E6E}">
      <dgm:prSet/>
      <dgm:spPr/>
      <dgm:t>
        <a:bodyPr/>
        <a:lstStyle/>
        <a:p>
          <a:endParaRPr lang="en-US"/>
        </a:p>
      </dgm:t>
    </dgm:pt>
    <dgm:pt modelId="{EFCB0F42-E875-4563-9CA5-1835900DE205}" type="pres">
      <dgm:prSet presAssocID="{05B3B8FB-2FCA-45CD-A5D2-770BC7A9FDFE}" presName="linear" presStyleCnt="0">
        <dgm:presLayoutVars>
          <dgm:animLvl val="lvl"/>
          <dgm:resizeHandles val="exact"/>
        </dgm:presLayoutVars>
      </dgm:prSet>
      <dgm:spPr/>
    </dgm:pt>
    <dgm:pt modelId="{A5529206-C959-4D7D-8F5C-FA19ECF46DF3}" type="pres">
      <dgm:prSet presAssocID="{E359AEB6-EA87-4C9E-9F31-D014D193C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6C9693-E3DA-411B-9DE2-805AF442114C}" type="pres">
      <dgm:prSet presAssocID="{E359AEB6-EA87-4C9E-9F31-D014D193C215}" presName="childText" presStyleLbl="revTx" presStyleIdx="0" presStyleCnt="2">
        <dgm:presLayoutVars>
          <dgm:bulletEnabled val="1"/>
        </dgm:presLayoutVars>
      </dgm:prSet>
      <dgm:spPr/>
    </dgm:pt>
    <dgm:pt modelId="{F015E08E-0371-40BD-A47E-CDF21526E20F}" type="pres">
      <dgm:prSet presAssocID="{D073C569-5742-4836-8402-952A139F75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C58A0-289D-47A1-A7BC-B704C8619F75}" type="pres">
      <dgm:prSet presAssocID="{D073C569-5742-4836-8402-952A139F75E3}" presName="childText" presStyleLbl="revTx" presStyleIdx="1" presStyleCnt="2">
        <dgm:presLayoutVars>
          <dgm:bulletEnabled val="1"/>
        </dgm:presLayoutVars>
      </dgm:prSet>
      <dgm:spPr/>
    </dgm:pt>
    <dgm:pt modelId="{B02B574F-20FA-47A3-911D-E28888B9431B}" type="pres">
      <dgm:prSet presAssocID="{1618BE74-F4CF-46BC-84E4-0092D71223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5368B04-E5C2-4391-9933-B434328AA644}" type="presOf" srcId="{8B914BD3-BBFD-4243-A87F-2CF1C1520F5D}" destId="{9ADC58A0-289D-47A1-A7BC-B704C8619F75}" srcOrd="0" destOrd="0" presId="urn:microsoft.com/office/officeart/2005/8/layout/vList2"/>
    <dgm:cxn modelId="{382A2808-878A-4D89-870B-166A013AD805}" type="presOf" srcId="{236236E0-C383-450C-8C47-8376939C8764}" destId="{9ADC58A0-289D-47A1-A7BC-B704C8619F75}" srcOrd="0" destOrd="2" presId="urn:microsoft.com/office/officeart/2005/8/layout/vList2"/>
    <dgm:cxn modelId="{48F9F008-5203-4138-A2A7-D37B21D4FEBF}" type="presOf" srcId="{C894E750-DC1E-4850-A293-D3FAF8B49504}" destId="{9ADC58A0-289D-47A1-A7BC-B704C8619F75}" srcOrd="0" destOrd="3" presId="urn:microsoft.com/office/officeart/2005/8/layout/vList2"/>
    <dgm:cxn modelId="{59968629-B24B-4E54-B5C6-3F077B451B81}" srcId="{E359AEB6-EA87-4C9E-9F31-D014D193C215}" destId="{924F913A-89A2-4C06-B471-ED36724B7CB1}" srcOrd="1" destOrd="0" parTransId="{B469C23C-83FF-4FD9-AD6C-30F3DF36AA3F}" sibTransId="{906A57C1-687A-4764-A556-E8895130E041}"/>
    <dgm:cxn modelId="{A1808335-6815-4EDA-AF5B-9F8ED92D235E}" srcId="{D073C569-5742-4836-8402-952A139F75E3}" destId="{A1F60988-A1F5-4FA9-BECE-54F61BA393E7}" srcOrd="5" destOrd="0" parTransId="{5F11973C-50B7-4C7A-BB5D-9AB0A7E071C5}" sibTransId="{20B0CC19-8676-472F-AEC5-C2732AD0D6AE}"/>
    <dgm:cxn modelId="{F5FCDF60-9390-4E58-A418-8C03A5A07A15}" srcId="{D073C569-5742-4836-8402-952A139F75E3}" destId="{8B914BD3-BBFD-4243-A87F-2CF1C1520F5D}" srcOrd="0" destOrd="0" parTransId="{3CBCCA92-24AA-44F4-BCE9-1894D00056BD}" sibTransId="{2B68417E-4BBB-4285-B8BA-01214C40289E}"/>
    <dgm:cxn modelId="{FA79E465-6868-490A-8AF1-587E9BE4B251}" type="presOf" srcId="{61490AAE-700B-48A3-B3D3-9B61DFA22803}" destId="{9ADC58A0-289D-47A1-A7BC-B704C8619F75}" srcOrd="0" destOrd="4" presId="urn:microsoft.com/office/officeart/2005/8/layout/vList2"/>
    <dgm:cxn modelId="{E843696F-D367-454D-B5D5-E2A040056980}" srcId="{D073C569-5742-4836-8402-952A139F75E3}" destId="{C894E750-DC1E-4850-A293-D3FAF8B49504}" srcOrd="3" destOrd="0" parTransId="{0017066C-F575-4F7B-83CD-BD9EC26ECD57}" sibTransId="{56B2BFCA-FB76-4F9A-BC3A-71FEC2432EE3}"/>
    <dgm:cxn modelId="{9945A972-EA72-4D27-9AD3-8E1E66244E6E}" srcId="{05B3B8FB-2FCA-45CD-A5D2-770BC7A9FDFE}" destId="{1618BE74-F4CF-46BC-84E4-0092D71223E4}" srcOrd="2" destOrd="0" parTransId="{405ABA89-387F-42BE-BC62-3828EFFE4115}" sibTransId="{9C0211FE-8D85-4E98-95E8-643DCCAFCE2A}"/>
    <dgm:cxn modelId="{9A838573-59F4-4190-9127-5938F141C24F}" srcId="{D073C569-5742-4836-8402-952A139F75E3}" destId="{236236E0-C383-450C-8C47-8376939C8764}" srcOrd="2" destOrd="0" parTransId="{862D76ED-44E8-4390-8DBB-1729F5848472}" sibTransId="{6141B678-B453-4F4C-9D03-AD3BD98DA9BB}"/>
    <dgm:cxn modelId="{C14F6D58-0290-4140-BB05-AE9CB221FA9A}" srcId="{D073C569-5742-4836-8402-952A139F75E3}" destId="{940BE856-F35F-4483-A12D-BCDADCF66F5F}" srcOrd="1" destOrd="0" parTransId="{412B3BCA-1E39-451B-AA73-0DD14E9CB0EA}" sibTransId="{32CF735C-CF06-4E8B-BC6D-7498EB6E61B0}"/>
    <dgm:cxn modelId="{CEDB7B80-2285-4201-9A3A-183C3F6E9D2B}" type="presOf" srcId="{05B3B8FB-2FCA-45CD-A5D2-770BC7A9FDFE}" destId="{EFCB0F42-E875-4563-9CA5-1835900DE205}" srcOrd="0" destOrd="0" presId="urn:microsoft.com/office/officeart/2005/8/layout/vList2"/>
    <dgm:cxn modelId="{527EADA1-37DC-4A8A-B076-FAB5653AA5F9}" type="presOf" srcId="{924F913A-89A2-4C06-B471-ED36724B7CB1}" destId="{296C9693-E3DA-411B-9DE2-805AF442114C}" srcOrd="0" destOrd="1" presId="urn:microsoft.com/office/officeart/2005/8/layout/vList2"/>
    <dgm:cxn modelId="{CAF223A4-6998-4FCA-B97F-07F3652B2EA4}" type="presOf" srcId="{940BE856-F35F-4483-A12D-BCDADCF66F5F}" destId="{9ADC58A0-289D-47A1-A7BC-B704C8619F75}" srcOrd="0" destOrd="1" presId="urn:microsoft.com/office/officeart/2005/8/layout/vList2"/>
    <dgm:cxn modelId="{4CFF25B0-192B-40A9-8E48-94813C6D7B13}" srcId="{E359AEB6-EA87-4C9E-9F31-D014D193C215}" destId="{3161E833-9D48-46BC-A4AC-D79AE320F041}" srcOrd="0" destOrd="0" parTransId="{1C5F9FAD-B05A-4344-AD41-3547361DF0A5}" sibTransId="{8E9067E2-226B-43BD-8562-0DAF05FECC4F}"/>
    <dgm:cxn modelId="{EDEA08BA-6783-46ED-B340-CDBBD2A63A75}" type="presOf" srcId="{1618BE74-F4CF-46BC-84E4-0092D71223E4}" destId="{B02B574F-20FA-47A3-911D-E28888B9431B}" srcOrd="0" destOrd="0" presId="urn:microsoft.com/office/officeart/2005/8/layout/vList2"/>
    <dgm:cxn modelId="{516BFDBC-BEE3-49DA-B25D-01BC89AF4158}" srcId="{D073C569-5742-4836-8402-952A139F75E3}" destId="{61490AAE-700B-48A3-B3D3-9B61DFA22803}" srcOrd="4" destOrd="0" parTransId="{A5DAD742-9EFB-4694-BA4E-21196720B5B5}" sibTransId="{CCBC3C88-A289-4903-98F3-1D578E235488}"/>
    <dgm:cxn modelId="{B00E01C8-5B40-46C9-8E95-6AB4ACC22347}" type="presOf" srcId="{A1F60988-A1F5-4FA9-BECE-54F61BA393E7}" destId="{9ADC58A0-289D-47A1-A7BC-B704C8619F75}" srcOrd="0" destOrd="5" presId="urn:microsoft.com/office/officeart/2005/8/layout/vList2"/>
    <dgm:cxn modelId="{21F559C8-AE02-45CE-800F-0650F9ABF1C8}" srcId="{05B3B8FB-2FCA-45CD-A5D2-770BC7A9FDFE}" destId="{E359AEB6-EA87-4C9E-9F31-D014D193C215}" srcOrd="0" destOrd="0" parTransId="{E2AF9872-1C86-4F99-A6D0-637A04346E7A}" sibTransId="{06BF7B4D-A672-40B2-ABE5-D3FF255904DD}"/>
    <dgm:cxn modelId="{54F1C6CD-73E2-4850-A2AD-19864E8655C6}" type="presOf" srcId="{D073C569-5742-4836-8402-952A139F75E3}" destId="{F015E08E-0371-40BD-A47E-CDF21526E20F}" srcOrd="0" destOrd="0" presId="urn:microsoft.com/office/officeart/2005/8/layout/vList2"/>
    <dgm:cxn modelId="{B05778D6-92A6-40AF-A5BE-F88ADE324CB7}" type="presOf" srcId="{3161E833-9D48-46BC-A4AC-D79AE320F041}" destId="{296C9693-E3DA-411B-9DE2-805AF442114C}" srcOrd="0" destOrd="0" presId="urn:microsoft.com/office/officeart/2005/8/layout/vList2"/>
    <dgm:cxn modelId="{EA788BF9-8B10-4568-BA6E-678D53AE43B0}" type="presOf" srcId="{E359AEB6-EA87-4C9E-9F31-D014D193C215}" destId="{A5529206-C959-4D7D-8F5C-FA19ECF46DF3}" srcOrd="0" destOrd="0" presId="urn:microsoft.com/office/officeart/2005/8/layout/vList2"/>
    <dgm:cxn modelId="{75139FFB-1C7E-4E30-BA3C-0D151880233B}" srcId="{05B3B8FB-2FCA-45CD-A5D2-770BC7A9FDFE}" destId="{D073C569-5742-4836-8402-952A139F75E3}" srcOrd="1" destOrd="0" parTransId="{3AFE12B9-C585-497C-81AA-312DCFA625DC}" sibTransId="{97C9B181-9CA6-49A8-A295-2C31A6DDE5CC}"/>
    <dgm:cxn modelId="{9A332D64-6340-48E2-8A6A-98AA66D0A517}" type="presParOf" srcId="{EFCB0F42-E875-4563-9CA5-1835900DE205}" destId="{A5529206-C959-4D7D-8F5C-FA19ECF46DF3}" srcOrd="0" destOrd="0" presId="urn:microsoft.com/office/officeart/2005/8/layout/vList2"/>
    <dgm:cxn modelId="{E7121A1D-7BD7-43FF-8C40-EC9811933680}" type="presParOf" srcId="{EFCB0F42-E875-4563-9CA5-1835900DE205}" destId="{296C9693-E3DA-411B-9DE2-805AF442114C}" srcOrd="1" destOrd="0" presId="urn:microsoft.com/office/officeart/2005/8/layout/vList2"/>
    <dgm:cxn modelId="{27F0E441-F77A-447E-B0D8-E17F5F0280C5}" type="presParOf" srcId="{EFCB0F42-E875-4563-9CA5-1835900DE205}" destId="{F015E08E-0371-40BD-A47E-CDF21526E20F}" srcOrd="2" destOrd="0" presId="urn:microsoft.com/office/officeart/2005/8/layout/vList2"/>
    <dgm:cxn modelId="{46A2827B-376A-4EAC-BD36-0DA3A1FF9758}" type="presParOf" srcId="{EFCB0F42-E875-4563-9CA5-1835900DE205}" destId="{9ADC58A0-289D-47A1-A7BC-B704C8619F75}" srcOrd="3" destOrd="0" presId="urn:microsoft.com/office/officeart/2005/8/layout/vList2"/>
    <dgm:cxn modelId="{7CD2688A-2BB1-4B4F-9568-6973E7F478FC}" type="presParOf" srcId="{EFCB0F42-E875-4563-9CA5-1835900DE205}" destId="{B02B574F-20FA-47A3-911D-E28888B943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9206-C959-4D7D-8F5C-FA19ECF46DF3}">
      <dsp:nvSpPr>
        <dsp:cNvPr id="0" name=""/>
        <dsp:cNvSpPr/>
      </dsp:nvSpPr>
      <dsp:spPr>
        <a:xfrm>
          <a:off x="0" y="484435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B - Comparativa de models</a:t>
          </a:r>
          <a:endParaRPr lang="en-US" sz="2600" kern="1200"/>
        </a:p>
      </dsp:txBody>
      <dsp:txXfrm>
        <a:off x="30442" y="514877"/>
        <a:ext cx="5766588" cy="562726"/>
      </dsp:txXfrm>
    </dsp:sp>
    <dsp:sp modelId="{296C9693-E3DA-411B-9DE2-805AF442114C}">
      <dsp:nvSpPr>
        <dsp:cNvPr id="0" name=""/>
        <dsp:cNvSpPr/>
      </dsp:nvSpPr>
      <dsp:spPr>
        <a:xfrm>
          <a:off x="0" y="1108045"/>
          <a:ext cx="5827472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Comparació de models</a:t>
          </a:r>
          <a:endParaRPr lang="en-US" sz="2000" kern="1200"/>
        </a:p>
      </dsp:txBody>
      <dsp:txXfrm>
        <a:off x="0" y="1108045"/>
        <a:ext cx="5827472" cy="686205"/>
      </dsp:txXfrm>
    </dsp:sp>
    <dsp:sp modelId="{F015E08E-0371-40BD-A47E-CDF21526E20F}">
      <dsp:nvSpPr>
        <dsp:cNvPr id="0" name=""/>
        <dsp:cNvSpPr/>
      </dsp:nvSpPr>
      <dsp:spPr>
        <a:xfrm>
          <a:off x="0" y="179425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A - Classificació numèrica</a:t>
          </a:r>
          <a:endParaRPr lang="en-US" sz="2600" kern="1200"/>
        </a:p>
      </dsp:txBody>
      <dsp:txXfrm>
        <a:off x="30442" y="1824693"/>
        <a:ext cx="5766588" cy="562726"/>
      </dsp:txXfrm>
    </dsp:sp>
    <dsp:sp modelId="{9ADC58A0-289D-47A1-A7BC-B704C8619F75}">
      <dsp:nvSpPr>
        <dsp:cNvPr id="0" name=""/>
        <dsp:cNvSpPr/>
      </dsp:nvSpPr>
      <dsp:spPr>
        <a:xfrm>
          <a:off x="0" y="2417861"/>
          <a:ext cx="5827472" cy="204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Preprocessament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Selecció del model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Crossvalidation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Analisis mètric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Búsqueda de l'hiperparametre</a:t>
          </a:r>
          <a:endParaRPr lang="en-US" sz="2000" kern="1200"/>
        </a:p>
      </dsp:txBody>
      <dsp:txXfrm>
        <a:off x="0" y="2417861"/>
        <a:ext cx="5827472" cy="2045160"/>
      </dsp:txXfrm>
    </dsp:sp>
    <dsp:sp modelId="{B02B574F-20FA-47A3-911D-E28888B9431B}">
      <dsp:nvSpPr>
        <dsp:cNvPr id="0" name=""/>
        <dsp:cNvSpPr/>
      </dsp:nvSpPr>
      <dsp:spPr>
        <a:xfrm>
          <a:off x="0" y="446302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Conclusions</a:t>
          </a:r>
          <a:endParaRPr lang="en-US" sz="2600" kern="1200"/>
        </a:p>
      </dsp:txBody>
      <dsp:txXfrm>
        <a:off x="30442" y="4493463"/>
        <a:ext cx="5766588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211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6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46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0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7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9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5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66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0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5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56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8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4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4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B6A80E2F-95F9-462B-B473-20EADA5D2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305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691369-9089-4521-9565-8405F07F9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772" y="1423270"/>
            <a:ext cx="6005593" cy="3569242"/>
          </a:xfrm>
        </p:spPr>
        <p:txBody>
          <a:bodyPr anchor="t">
            <a:normAutofit/>
          </a:bodyPr>
          <a:lstStyle/>
          <a:p>
            <a:pPr algn="ctr"/>
            <a:r>
              <a:rPr lang="es-ES" sz="7200" err="1">
                <a:solidFill>
                  <a:schemeClr val="tx1"/>
                </a:solidFill>
                <a:latin typeface="Comic Sans MS"/>
              </a:rPr>
              <a:t>Pràctica</a:t>
            </a:r>
            <a:r>
              <a:rPr lang="es-ES" sz="7200">
                <a:solidFill>
                  <a:schemeClr val="tx1"/>
                </a:solidFill>
                <a:latin typeface="Comic Sans MS"/>
              </a:rPr>
              <a:t> 2.-</a:t>
            </a:r>
            <a:br>
              <a:rPr lang="es-ES" sz="7200">
                <a:latin typeface="Comic Sans MS"/>
              </a:rPr>
            </a:br>
            <a:r>
              <a:rPr lang="es-ES" sz="7200" err="1">
                <a:solidFill>
                  <a:schemeClr val="tx1"/>
                </a:solidFill>
                <a:latin typeface="Comic Sans MS"/>
              </a:rPr>
              <a:t>Classificació</a:t>
            </a:r>
            <a:endParaRPr lang="es-ES" sz="720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4FABF4-079E-4128-916F-C6538721A003}"/>
              </a:ext>
            </a:extLst>
          </p:cNvPr>
          <p:cNvSpPr txBox="1"/>
          <p:nvPr/>
        </p:nvSpPr>
        <p:spPr>
          <a:xfrm>
            <a:off x="385039" y="5216012"/>
            <a:ext cx="64671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Víctor Bosch Pueyo: 1566583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Álvaro Caravaca Hernández: 1566685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Juan Carlos Martínez Moreno: 1566936</a:t>
            </a:r>
            <a:endParaRPr lang="es-ES" sz="2000" b="1">
              <a:solidFill>
                <a:srgbClr val="FFFFF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529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Base de dades de telèfons mòbils amb diferents característiques i diferents rangs de preu.</a:t>
            </a:r>
          </a:p>
          <a:p>
            <a:r>
              <a:rPr lang="ca-ES"/>
              <a:t>Objectiu: classificar cada telèfon mòbil per un rang de preu. Existeixen 4 rangs: baix (0), mitjà (1), alt (2), molt alt (3).</a:t>
            </a:r>
          </a:p>
        </p:txBody>
      </p:sp>
      <p:pic>
        <p:nvPicPr>
          <p:cNvPr id="4" name="Gráfico 4" descr="Smartphone con relleno sólido">
            <a:extLst>
              <a:ext uri="{FF2B5EF4-FFF2-40B4-BE49-F238E27FC236}">
                <a16:creationId xmlns:a16="http://schemas.microsoft.com/office/drawing/2014/main" id="{C2E671C3-7519-47F7-8A43-4CED1C0A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7086" y="4677228"/>
            <a:ext cx="1821542" cy="1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a-ES"/>
              <a:t>Els atributs amb els que treballem són: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Battery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power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Blue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Clock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speed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Dual SIM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FC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4G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Int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memory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 </a:t>
            </a:r>
            <a:r>
              <a:rPr lang="ca-ES" spc="10" err="1">
                <a:solidFill>
                  <a:srgbClr val="000000"/>
                </a:solidFill>
              </a:rPr>
              <a:t>deep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Mobile </a:t>
            </a:r>
            <a:r>
              <a:rPr lang="ca-ES" spc="10" err="1">
                <a:solidFill>
                  <a:srgbClr val="000000"/>
                </a:solidFill>
              </a:rPr>
              <a:t>wt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N cores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PC</a:t>
            </a: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A5AB4F6-7F91-4623-877A-B8C3CC3AE760}"/>
              </a:ext>
            </a:extLst>
          </p:cNvPr>
          <p:cNvSpPr txBox="1">
            <a:spLocks/>
          </p:cNvSpPr>
          <p:nvPr/>
        </p:nvSpPr>
        <p:spPr>
          <a:xfrm>
            <a:off x="4356171" y="18268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/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Px_height</a:t>
            </a:r>
          </a:p>
          <a:p>
            <a:pPr lvl="1"/>
            <a:r>
              <a:rPr lang="ca-ES" spc="10" err="1">
                <a:solidFill>
                  <a:srgbClr val="000000"/>
                </a:solidFill>
                <a:ea typeface="+mn-lt"/>
                <a:cs typeface="+mn-lt"/>
              </a:rPr>
              <a:t>Px_width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RAM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Sc_h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Sc_w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Talk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3G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Touch </a:t>
            </a:r>
            <a:r>
              <a:rPr lang="ca-ES" spc="10" err="1">
                <a:solidFill>
                  <a:srgbClr val="000000"/>
                </a:solidFill>
              </a:rPr>
              <a:t>screen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Wifi</a:t>
            </a:r>
          </a:p>
          <a:p>
            <a:pPr lvl="1"/>
            <a:r>
              <a:rPr lang="ca-ES" b="1" spc="10" err="1">
                <a:solidFill>
                  <a:srgbClr val="000000"/>
                </a:solidFill>
              </a:rPr>
              <a:t>Price</a:t>
            </a:r>
            <a:r>
              <a:rPr lang="ca-ES" b="1" spc="10">
                <a:solidFill>
                  <a:srgbClr val="000000"/>
                </a:solidFill>
              </a:rPr>
              <a:t> </a:t>
            </a:r>
            <a:r>
              <a:rPr lang="ca-ES" b="1" spc="10" err="1">
                <a:solidFill>
                  <a:srgbClr val="000000"/>
                </a:solidFill>
              </a:rPr>
              <a:t>range</a:t>
            </a:r>
            <a:endParaRPr lang="ca-ES" b="1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7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122BE2-BA24-49A9-930B-9552F1F9C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" t="15744" r="16539" b="11938"/>
          <a:stretch/>
        </p:blipFill>
        <p:spPr>
          <a:xfrm>
            <a:off x="2309567" y="765740"/>
            <a:ext cx="6589336" cy="60936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2C9D7E-C379-41FF-8A30-68EE95B1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518" y="0"/>
            <a:ext cx="9692640" cy="1325562"/>
          </a:xfrm>
        </p:spPr>
        <p:txBody>
          <a:bodyPr anchor="ctr"/>
          <a:lstStyle/>
          <a:p>
            <a:r>
              <a:rPr lang="es-ES" dirty="0"/>
              <a:t>Mapa de calor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A37FFD8-6D43-42C5-BF0E-9112F6BDE08A}"/>
              </a:ext>
            </a:extLst>
          </p:cNvPr>
          <p:cNvSpPr/>
          <p:nvPr/>
        </p:nvSpPr>
        <p:spPr>
          <a:xfrm>
            <a:off x="7852528" y="970961"/>
            <a:ext cx="320511" cy="354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812444D-AD6C-431E-B668-104DB8990332}"/>
              </a:ext>
            </a:extLst>
          </p:cNvPr>
          <p:cNvSpPr/>
          <p:nvPr/>
        </p:nvSpPr>
        <p:spPr>
          <a:xfrm>
            <a:off x="7844672" y="4196500"/>
            <a:ext cx="320511" cy="354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55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CEC36-0CA1-43EC-A87B-658D3E0A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Preprocessament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A1A2E9-02DB-44AC-9223-768C408D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Només</a:t>
            </a:r>
            <a:r>
              <a:rPr lang="es-ES"/>
              <a:t> </a:t>
            </a:r>
            <a:r>
              <a:rPr lang="es-ES" err="1"/>
              <a:t>hem</a:t>
            </a:r>
            <a:r>
              <a:rPr lang="es-ES"/>
              <a:t> </a:t>
            </a:r>
            <a:r>
              <a:rPr lang="es-ES" err="1"/>
              <a:t>hagut</a:t>
            </a:r>
            <a:r>
              <a:rPr lang="es-ES"/>
              <a:t> </a:t>
            </a:r>
            <a:r>
              <a:rPr lang="es-ES" err="1"/>
              <a:t>d'escalar</a:t>
            </a:r>
            <a:r>
              <a:rPr lang="es-ES"/>
              <a:t> les </a:t>
            </a:r>
            <a:r>
              <a:rPr lang="es-ES" err="1"/>
              <a:t>nostres</a:t>
            </a:r>
            <a:r>
              <a:rPr lang="es-ES"/>
              <a:t> dades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6D53BF2-7E8F-4907-9613-5297C85B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4" y="2575126"/>
            <a:ext cx="3766474" cy="31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39E430C-AE22-4668-8F30-54F5FC76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935" y="2330370"/>
            <a:ext cx="3348171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ea typeface="+mn-lt"/>
                <a:cs typeface="+mn-lt"/>
              </a:rPr>
              <a:t>Perceptró</a:t>
            </a:r>
          </a:p>
          <a:p>
            <a:r>
              <a:rPr lang="es-ES" dirty="0">
                <a:ea typeface="+mn-lt"/>
                <a:cs typeface="+mn-lt"/>
              </a:rPr>
              <a:t>K-</a:t>
            </a:r>
            <a:r>
              <a:rPr lang="es-ES" dirty="0" err="1">
                <a:ea typeface="+mn-lt"/>
                <a:cs typeface="+mn-lt"/>
              </a:rPr>
              <a:t>Nearest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Neighbors</a:t>
            </a:r>
          </a:p>
          <a:p>
            <a:r>
              <a:rPr lang="es-ES" dirty="0" err="1">
                <a:ea typeface="+mn-lt"/>
                <a:cs typeface="+mn-lt"/>
              </a:rPr>
              <a:t>Desicion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Tree</a:t>
            </a:r>
          </a:p>
          <a:p>
            <a:r>
              <a:rPr lang="es-ES" dirty="0" err="1">
                <a:ea typeface="+mn-lt"/>
                <a:cs typeface="+mn-lt"/>
              </a:rPr>
              <a:t>Random</a:t>
            </a:r>
            <a:r>
              <a:rPr lang="es-ES" dirty="0">
                <a:ea typeface="+mn-lt"/>
                <a:cs typeface="+mn-lt"/>
              </a:rPr>
              <a:t> Forest</a:t>
            </a:r>
          </a:p>
          <a:p>
            <a:r>
              <a:rPr lang="es-ES" dirty="0" err="1">
                <a:ea typeface="+mn-lt"/>
                <a:cs typeface="+mn-lt"/>
              </a:rPr>
              <a:t>Regressió</a:t>
            </a:r>
            <a:r>
              <a:rPr lang="es-ES" dirty="0">
                <a:ea typeface="+mn-lt"/>
                <a:cs typeface="+mn-lt"/>
              </a:rPr>
              <a:t> logística</a:t>
            </a:r>
          </a:p>
          <a:p>
            <a:r>
              <a:rPr lang="es-ES" dirty="0" err="1">
                <a:ea typeface="+mn-lt"/>
                <a:cs typeface="+mn-lt"/>
              </a:rPr>
              <a:t>Support</a:t>
            </a:r>
            <a:r>
              <a:rPr lang="es-ES" dirty="0">
                <a:ea typeface="+mn-lt"/>
                <a:cs typeface="+mn-lt"/>
              </a:rPr>
              <a:t> Vector Machine</a:t>
            </a:r>
            <a:endParaRPr lang="es-ES" dirty="0"/>
          </a:p>
        </p:txBody>
      </p:sp>
      <p:pic>
        <p:nvPicPr>
          <p:cNvPr id="10" name="Imagen 10" descr="Diagrama&#10;&#10;Descripción generada automáticamente">
            <a:extLst>
              <a:ext uri="{FF2B5EF4-FFF2-40B4-BE49-F238E27FC236}">
                <a16:creationId xmlns:a16="http://schemas.microsoft.com/office/drawing/2014/main" id="{C7B615D9-2E6C-4679-A051-A70734A4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197" y="2334103"/>
            <a:ext cx="5202820" cy="33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0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1B4E248-E5DB-40EF-823F-6E698ED3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771"/>
          <a:stretch/>
        </p:blipFill>
        <p:spPr>
          <a:xfrm>
            <a:off x="1261872" y="2416305"/>
            <a:ext cx="8595360" cy="2306853"/>
          </a:xfrm>
        </p:spPr>
      </p:pic>
    </p:spTree>
    <p:extLst>
      <p:ext uri="{BB962C8B-B14F-4D97-AF65-F5344CB8AC3E}">
        <p14:creationId xmlns:p14="http://schemas.microsoft.com/office/powerpoint/2010/main" val="184994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1B4E248-E5DB-40EF-823F-6E698ED3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372"/>
          <a:stretch/>
        </p:blipFill>
        <p:spPr>
          <a:xfrm>
            <a:off x="1261872" y="2485072"/>
            <a:ext cx="8595360" cy="1881103"/>
          </a:xfrm>
        </p:spPr>
      </p:pic>
    </p:spTree>
    <p:extLst>
      <p:ext uri="{BB962C8B-B14F-4D97-AF65-F5344CB8AC3E}">
        <p14:creationId xmlns:p14="http://schemas.microsoft.com/office/powerpoint/2010/main" val="208063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DA15E4A5-4A31-4628-9B2C-FB04239F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837571"/>
            <a:ext cx="8595360" cy="4333795"/>
          </a:xfrm>
        </p:spPr>
      </p:pic>
    </p:spTree>
    <p:extLst>
      <p:ext uri="{BB962C8B-B14F-4D97-AF65-F5344CB8AC3E}">
        <p14:creationId xmlns:p14="http://schemas.microsoft.com/office/powerpoint/2010/main" val="241425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Selecció</a:t>
            </a:r>
            <a:r>
              <a:rPr lang="es-ES" dirty="0"/>
              <a:t> del </a:t>
            </a:r>
            <a:r>
              <a:rPr lang="es-ES" dirty="0" err="1"/>
              <a:t>model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78B7B075-CDD4-4644-AD40-5877B894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70312"/>
            <a:ext cx="8595360" cy="3868313"/>
          </a:xfrm>
        </p:spPr>
      </p:pic>
    </p:spTree>
    <p:extLst>
      <p:ext uri="{BB962C8B-B14F-4D97-AF65-F5344CB8AC3E}">
        <p14:creationId xmlns:p14="http://schemas.microsoft.com/office/powerpoint/2010/main" val="353401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D7E0-0932-499F-81BA-26CA9BF3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Crossvalidation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6E951DA-F1B9-4F9A-90B0-283C45C57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094794"/>
              </p:ext>
            </p:extLst>
          </p:nvPr>
        </p:nvGraphicFramePr>
        <p:xfrm>
          <a:off x="1262063" y="2233914"/>
          <a:ext cx="8594724" cy="2595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2">
                  <a:extLst>
                    <a:ext uri="{9D8B030D-6E8A-4147-A177-3AD203B41FA5}">
                      <a16:colId xmlns:a16="http://schemas.microsoft.com/office/drawing/2014/main" val="1168573513"/>
                    </a:ext>
                  </a:extLst>
                </a:gridCol>
                <a:gridCol w="4297362">
                  <a:extLst>
                    <a:ext uri="{9D8B030D-6E8A-4147-A177-3AD203B41FA5}">
                      <a16:colId xmlns:a16="http://schemas.microsoft.com/office/drawing/2014/main" val="4079761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LEAVE ONE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9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Perceptró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0.727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1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0.5145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131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Decision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0.839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4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Random</a:t>
                      </a:r>
                      <a:r>
                        <a:rPr lang="es-ES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48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Regressió</a:t>
                      </a:r>
                      <a:r>
                        <a:rPr lang="es-ES" dirty="0"/>
                        <a:t> Logística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0.966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70832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0.888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7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10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72B1F5-A943-4C0A-B987-C8821C7E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Índex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1089D935-A339-452D-B504-A6F50BE4E5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1898" y="643466"/>
          <a:ext cx="5827472" cy="55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9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2E1A0-62A5-4074-B5D4-E401E256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23" y="152696"/>
            <a:ext cx="9692640" cy="1325562"/>
          </a:xfrm>
        </p:spPr>
        <p:txBody>
          <a:bodyPr>
            <a:normAutofit/>
          </a:bodyPr>
          <a:lstStyle/>
          <a:p>
            <a:r>
              <a:rPr lang="es-ES" b="1" err="1"/>
              <a:t>Analisi</a:t>
            </a:r>
            <a:r>
              <a:rPr lang="es-ES" b="1"/>
              <a:t> </a:t>
            </a:r>
            <a:r>
              <a:rPr lang="es-ES" b="1" err="1"/>
              <a:t>mètric</a:t>
            </a:r>
            <a:endParaRPr lang="es-ES" b="1"/>
          </a:p>
        </p:txBody>
      </p:sp>
      <p:pic>
        <p:nvPicPr>
          <p:cNvPr id="1028" name="Picture 4" descr="Confusion matrix, accuracy, recall, precision, false positive rate and  F-scores explained – NillsF blog">
            <a:extLst>
              <a:ext uri="{FF2B5EF4-FFF2-40B4-BE49-F238E27FC236}">
                <a16:creationId xmlns:a16="http://schemas.microsoft.com/office/drawing/2014/main" id="{4977C001-72E2-4631-A9D5-708E92E3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037" y="2447975"/>
            <a:ext cx="4862326" cy="33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E3C551-05BF-493A-BC91-2FC75DF6E0E9}"/>
              </a:ext>
            </a:extLst>
          </p:cNvPr>
          <p:cNvSpPr txBox="1"/>
          <p:nvPr/>
        </p:nvSpPr>
        <p:spPr>
          <a:xfrm>
            <a:off x="578850" y="2742884"/>
            <a:ext cx="3390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err="1"/>
              <a:t>Metriques</a:t>
            </a:r>
            <a:r>
              <a:rPr lang="es-ES" sz="2400"/>
              <a:t>: </a:t>
            </a:r>
            <a:r>
              <a:rPr lang="es-ES" sz="2400" err="1"/>
              <a:t>accuracy</a:t>
            </a:r>
            <a:r>
              <a:rPr lang="es-ES" sz="2400"/>
              <a:t>, precisión, </a:t>
            </a:r>
            <a:r>
              <a:rPr lang="es-ES" sz="2400" err="1"/>
              <a:t>recall</a:t>
            </a:r>
            <a:r>
              <a:rPr lang="es-ES" sz="2400"/>
              <a:t>, f1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err="1"/>
              <a:t>Matrius</a:t>
            </a:r>
            <a:r>
              <a:rPr lang="es-ES" sz="2400"/>
              <a:t> de </a:t>
            </a:r>
            <a:r>
              <a:rPr lang="es-ES" sz="2400" err="1"/>
              <a:t>confusió</a:t>
            </a:r>
            <a:endParaRPr lang="es-E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/>
              <a:t>Corbes ROC i PR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D8F9F73A-ACA4-4230-92C5-7E9F537BE2CD}"/>
              </a:ext>
            </a:extLst>
          </p:cNvPr>
          <p:cNvSpPr/>
          <p:nvPr/>
        </p:nvSpPr>
        <p:spPr>
          <a:xfrm>
            <a:off x="9053829" y="5646997"/>
            <a:ext cx="392011" cy="611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140082-CCD6-4436-9D45-8C0801D01509}"/>
              </a:ext>
            </a:extLst>
          </p:cNvPr>
          <p:cNvSpPr txBox="1"/>
          <p:nvPr/>
        </p:nvSpPr>
        <p:spPr>
          <a:xfrm>
            <a:off x="8700117" y="6350974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Precision</a:t>
            </a:r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A372C1E0-F84F-442A-829D-B46D5889F661}"/>
              </a:ext>
            </a:extLst>
          </p:cNvPr>
          <p:cNvSpPr/>
          <p:nvPr/>
        </p:nvSpPr>
        <p:spPr>
          <a:xfrm>
            <a:off x="5175681" y="4705164"/>
            <a:ext cx="5504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45883E-03F7-480C-97BF-5E395484BD70}"/>
              </a:ext>
            </a:extLst>
          </p:cNvPr>
          <p:cNvSpPr txBox="1"/>
          <p:nvPr/>
        </p:nvSpPr>
        <p:spPr>
          <a:xfrm>
            <a:off x="4145872" y="4705164"/>
            <a:ext cx="9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Recall</a:t>
            </a:r>
            <a:endParaRPr lang="es-ES"/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6957CD14-FF17-4E83-BCB9-F3563DF07037}"/>
              </a:ext>
            </a:extLst>
          </p:cNvPr>
          <p:cNvSpPr/>
          <p:nvPr/>
        </p:nvSpPr>
        <p:spPr>
          <a:xfrm rot="2605771">
            <a:off x="5279879" y="2212066"/>
            <a:ext cx="6303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1BF028-85AB-43DC-88F6-37CA9C0B48E7}"/>
              </a:ext>
            </a:extLst>
          </p:cNvPr>
          <p:cNvSpPr txBox="1"/>
          <p:nvPr/>
        </p:nvSpPr>
        <p:spPr>
          <a:xfrm rot="19269219">
            <a:off x="4504923" y="1729322"/>
            <a:ext cx="134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Accuracy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1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9244805-53C2-422A-B273-6300FB8C5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65040"/>
              </p:ext>
            </p:extLst>
          </p:nvPr>
        </p:nvGraphicFramePr>
        <p:xfrm>
          <a:off x="1100667" y="1084176"/>
          <a:ext cx="9548709" cy="4689652"/>
        </p:xfrm>
        <a:graphic>
          <a:graphicData uri="http://schemas.openxmlformats.org/drawingml/2006/table">
            <a:tbl>
              <a:tblPr firstRow="1" firstCol="1" bandRow="1"/>
              <a:tblGrid>
                <a:gridCol w="2568098">
                  <a:extLst>
                    <a:ext uri="{9D8B030D-6E8A-4147-A177-3AD203B41FA5}">
                      <a16:colId xmlns:a16="http://schemas.microsoft.com/office/drawing/2014/main" val="3915971198"/>
                    </a:ext>
                  </a:extLst>
                </a:gridCol>
                <a:gridCol w="1860384">
                  <a:extLst>
                    <a:ext uri="{9D8B030D-6E8A-4147-A177-3AD203B41FA5}">
                      <a16:colId xmlns:a16="http://schemas.microsoft.com/office/drawing/2014/main" val="3231435760"/>
                    </a:ext>
                  </a:extLst>
                </a:gridCol>
                <a:gridCol w="1885788">
                  <a:extLst>
                    <a:ext uri="{9D8B030D-6E8A-4147-A177-3AD203B41FA5}">
                      <a16:colId xmlns:a16="http://schemas.microsoft.com/office/drawing/2014/main" val="612246794"/>
                    </a:ext>
                  </a:extLst>
                </a:gridCol>
                <a:gridCol w="1780537">
                  <a:extLst>
                    <a:ext uri="{9D8B030D-6E8A-4147-A177-3AD203B41FA5}">
                      <a16:colId xmlns:a16="http://schemas.microsoft.com/office/drawing/2014/main" val="2192669045"/>
                    </a:ext>
                  </a:extLst>
                </a:gridCol>
                <a:gridCol w="1453902">
                  <a:extLst>
                    <a:ext uri="{9D8B030D-6E8A-4147-A177-3AD203B41FA5}">
                      <a16:colId xmlns:a16="http://schemas.microsoft.com/office/drawing/2014/main" val="3981875372"/>
                    </a:ext>
                  </a:extLst>
                </a:gridCol>
              </a:tblGrid>
              <a:tr h="77638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4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93581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Vector Machine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0.8584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0.8563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306085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Perceptron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756972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4644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0.8344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0.8331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813179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0.9109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38208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64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35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47367-5D4D-43B0-8C1F-684C2340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07" y="-62144"/>
            <a:ext cx="9692640" cy="1325562"/>
          </a:xfrm>
        </p:spPr>
        <p:txBody>
          <a:bodyPr anchor="ctr"/>
          <a:lstStyle/>
          <a:p>
            <a:pPr algn="ctr"/>
            <a:r>
              <a:rPr lang="es-ES" b="1" err="1"/>
              <a:t>Matrius</a:t>
            </a:r>
            <a:r>
              <a:rPr lang="es-ES" b="1"/>
              <a:t> de </a:t>
            </a:r>
            <a:r>
              <a:rPr lang="es-ES" b="1" err="1"/>
              <a:t>confusió</a:t>
            </a:r>
            <a:endParaRPr lang="es-ES" b="1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2193A4E-BB1B-4DD8-8AB9-0D9988C6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3887892"/>
            <a:ext cx="3301301" cy="22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8BE08B-E5B5-4195-805B-2BC51043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1180697"/>
            <a:ext cx="3306644" cy="22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7432DD-AA4F-4E89-8824-D9F4008A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1180697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8CE858-D924-400F-9028-25C30F34F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84" y="3884082"/>
            <a:ext cx="3307015" cy="220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DDB366-7A80-4918-AB4D-748CCCBBE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3884331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198AB8-7402-43E7-AB9F-8C4BF01F0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28" y="1180697"/>
            <a:ext cx="3307015" cy="220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2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5D3F0-D48A-41FE-AD1C-4FDD47B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9430"/>
            <a:ext cx="9692640" cy="1325562"/>
          </a:xfrm>
        </p:spPr>
        <p:txBody>
          <a:bodyPr anchor="ctr"/>
          <a:lstStyle/>
          <a:p>
            <a:pPr algn="ctr"/>
            <a:r>
              <a:rPr lang="es-ES" b="1"/>
              <a:t>CORBES ROC I PR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3C885-E3C5-4774-81C3-AF0FE3BB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65EB44-ED5D-41CC-9C4A-93059ED5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41FBDA-BBDE-4002-8F07-2715AD95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3888419"/>
            <a:ext cx="4055020" cy="270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B673B3-167D-4BF9-AC42-8A6E14933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3890686"/>
            <a:ext cx="4148240" cy="2765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20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0027F-41C9-40C5-A711-4334446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55" y="268126"/>
            <a:ext cx="9692640" cy="1325562"/>
          </a:xfrm>
        </p:spPr>
        <p:txBody>
          <a:bodyPr anchor="ctr"/>
          <a:lstStyle/>
          <a:p>
            <a:pPr algn="ctr"/>
            <a:r>
              <a:rPr lang="es-ES" b="1"/>
              <a:t>Búsqueda </a:t>
            </a:r>
            <a:r>
              <a:rPr lang="es-ES" b="1" err="1"/>
              <a:t>dels</a:t>
            </a:r>
            <a:r>
              <a:rPr lang="es-ES" b="1"/>
              <a:t> </a:t>
            </a:r>
            <a:r>
              <a:rPr lang="es-ES" b="1" err="1"/>
              <a:t>millors</a:t>
            </a:r>
            <a:r>
              <a:rPr lang="es-ES" b="1"/>
              <a:t> </a:t>
            </a:r>
            <a:r>
              <a:rPr lang="es-ES" b="1" err="1"/>
              <a:t>hiperparametres</a:t>
            </a:r>
            <a:endParaRPr lang="es-ES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88017-0565-45FF-9671-A990EF27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78" y="1970842"/>
            <a:ext cx="8595360" cy="4351337"/>
          </a:xfrm>
        </p:spPr>
        <p:txBody>
          <a:bodyPr/>
          <a:lstStyle/>
          <a:p>
            <a:r>
              <a:rPr lang="es-ES" err="1"/>
              <a:t>Dues</a:t>
            </a:r>
            <a:r>
              <a:rPr lang="es-ES"/>
              <a:t> </a:t>
            </a:r>
            <a:r>
              <a:rPr lang="es-ES" err="1"/>
              <a:t>opcions</a:t>
            </a:r>
            <a:r>
              <a:rPr lang="es-ES"/>
              <a:t> </a:t>
            </a:r>
            <a:r>
              <a:rPr lang="es-ES" err="1"/>
              <a:t>més</a:t>
            </a:r>
            <a:r>
              <a:rPr lang="es-ES"/>
              <a:t> </a:t>
            </a:r>
            <a:r>
              <a:rPr lang="es-ES" err="1"/>
              <a:t>conegudes</a:t>
            </a:r>
            <a:r>
              <a:rPr lang="es-ES"/>
              <a:t>: </a:t>
            </a:r>
            <a:r>
              <a:rPr lang="es-ES" b="1" err="1"/>
              <a:t>GridSearchCV</a:t>
            </a:r>
            <a:r>
              <a:rPr lang="es-ES"/>
              <a:t> i </a:t>
            </a:r>
            <a:r>
              <a:rPr lang="es-ES" b="1" err="1"/>
              <a:t>RandomizedSearchCV</a:t>
            </a:r>
            <a:r>
              <a:rPr lang="es-ES" b="1"/>
              <a:t>.</a:t>
            </a:r>
          </a:p>
          <a:p>
            <a:r>
              <a:rPr lang="es-ES"/>
              <a:t>Les dos busquen </a:t>
            </a:r>
            <a:r>
              <a:rPr lang="es-ES" err="1"/>
              <a:t>els</a:t>
            </a:r>
            <a:r>
              <a:rPr lang="es-ES"/>
              <a:t> </a:t>
            </a:r>
            <a:r>
              <a:rPr lang="es-ES" err="1"/>
              <a:t>millors</a:t>
            </a:r>
            <a:r>
              <a:rPr lang="es-ES"/>
              <a:t> </a:t>
            </a:r>
            <a:r>
              <a:rPr lang="es-ES" err="1"/>
              <a:t>parametres</a:t>
            </a:r>
            <a:r>
              <a:rPr lang="es-ES"/>
              <a:t> a partir </a:t>
            </a:r>
            <a:r>
              <a:rPr lang="es-ES" err="1"/>
              <a:t>d’uns</a:t>
            </a:r>
            <a:r>
              <a:rPr lang="es-ES"/>
              <a:t> </a:t>
            </a:r>
            <a:r>
              <a:rPr lang="es-ES" err="1"/>
              <a:t>valors</a:t>
            </a:r>
            <a:r>
              <a:rPr lang="es-ES"/>
              <a:t> </a:t>
            </a:r>
            <a:r>
              <a:rPr lang="es-ES" err="1"/>
              <a:t>definits</a:t>
            </a:r>
            <a:r>
              <a:rPr lang="es-ES"/>
              <a:t> </a:t>
            </a:r>
            <a:r>
              <a:rPr lang="es-ES" err="1"/>
              <a:t>pel</a:t>
            </a:r>
            <a:r>
              <a:rPr lang="es-ES"/>
              <a:t> </a:t>
            </a:r>
            <a:r>
              <a:rPr lang="es-ES" err="1"/>
              <a:t>usuari</a:t>
            </a:r>
            <a:r>
              <a:rPr lang="es-ES"/>
              <a:t>.</a:t>
            </a:r>
          </a:p>
          <a:p>
            <a:r>
              <a:rPr lang="es-ES" err="1"/>
              <a:t>Nosaltres</a:t>
            </a:r>
            <a:r>
              <a:rPr lang="es-ES"/>
              <a:t> </a:t>
            </a:r>
            <a:r>
              <a:rPr lang="es-ES" err="1"/>
              <a:t>hem</a:t>
            </a:r>
            <a:r>
              <a:rPr lang="es-ES"/>
              <a:t> </a:t>
            </a:r>
            <a:r>
              <a:rPr lang="es-ES" err="1"/>
              <a:t>utilitzat</a:t>
            </a:r>
            <a:r>
              <a:rPr lang="es-ES"/>
              <a:t> </a:t>
            </a:r>
            <a:r>
              <a:rPr lang="es-ES" err="1"/>
              <a:t>GridSearchCV</a:t>
            </a:r>
            <a:r>
              <a:rPr lang="es-ES"/>
              <a:t>, </a:t>
            </a:r>
            <a:r>
              <a:rPr lang="es-ES" err="1"/>
              <a:t>tot</a:t>
            </a:r>
            <a:r>
              <a:rPr lang="es-ES"/>
              <a:t> i que </a:t>
            </a:r>
            <a:r>
              <a:rPr lang="es-ES" err="1"/>
              <a:t>RandomizedSearchCV</a:t>
            </a:r>
            <a:r>
              <a:rPr lang="es-ES"/>
              <a:t> es </a:t>
            </a:r>
            <a:r>
              <a:rPr lang="es-ES" err="1"/>
              <a:t>menys</a:t>
            </a:r>
            <a:r>
              <a:rPr lang="es-ES"/>
              <a:t> costos </a:t>
            </a:r>
            <a:r>
              <a:rPr lang="es-ES" err="1"/>
              <a:t>computacionalment</a:t>
            </a:r>
            <a:r>
              <a:rPr lang="es-ES"/>
              <a:t>, ja que evita probar </a:t>
            </a:r>
            <a:r>
              <a:rPr lang="es-ES" err="1"/>
              <a:t>parametres</a:t>
            </a:r>
            <a:r>
              <a:rPr lang="es-ES"/>
              <a:t> </a:t>
            </a:r>
            <a:r>
              <a:rPr lang="es-ES" err="1"/>
              <a:t>innecesaris</a:t>
            </a:r>
            <a:r>
              <a:rPr lang="es-ES"/>
              <a:t> </a:t>
            </a:r>
            <a:r>
              <a:rPr lang="es-ES" err="1"/>
              <a:t>perque</a:t>
            </a:r>
            <a:r>
              <a:rPr lang="es-ES"/>
              <a:t> </a:t>
            </a:r>
            <a:r>
              <a:rPr lang="es-ES" err="1"/>
              <a:t>comença</a:t>
            </a:r>
            <a:r>
              <a:rPr lang="es-ES"/>
              <a:t> a buscar </a:t>
            </a:r>
            <a:r>
              <a:rPr lang="es-ES" err="1"/>
              <a:t>aleatoriament</a:t>
            </a:r>
            <a:r>
              <a:rPr lang="es-ES"/>
              <a:t>.</a:t>
            </a:r>
          </a:p>
        </p:txBody>
      </p:sp>
      <p:pic>
        <p:nvPicPr>
          <p:cNvPr id="3074" name="Picture 2" descr="Practical Hyperparameter Optimization - KDnuggets">
            <a:extLst>
              <a:ext uri="{FF2B5EF4-FFF2-40B4-BE49-F238E27FC236}">
                <a16:creationId xmlns:a16="http://schemas.microsoft.com/office/drawing/2014/main" id="{549608DF-A69B-4C52-9567-8907872626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0257"/>
            <a:ext cx="4324399" cy="26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59403-83CC-4246-BF84-16B47B3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1675"/>
            <a:ext cx="9692640" cy="1325562"/>
          </a:xfrm>
        </p:spPr>
        <p:txBody>
          <a:bodyPr anchor="ctr"/>
          <a:lstStyle/>
          <a:p>
            <a:pPr algn="ctr"/>
            <a:r>
              <a:rPr lang="es-ES" b="1" err="1"/>
              <a:t>Millores</a:t>
            </a:r>
            <a:r>
              <a:rPr lang="es-ES" b="1"/>
              <a:t> en </a:t>
            </a:r>
            <a:r>
              <a:rPr lang="es-ES" b="1" err="1"/>
              <a:t>els</a:t>
            </a:r>
            <a:r>
              <a:rPr lang="es-ES" b="1"/>
              <a:t> scores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AC2428C-B671-4A56-B1A9-D26E4CC3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82939"/>
              </p:ext>
            </p:extLst>
          </p:nvPr>
        </p:nvGraphicFramePr>
        <p:xfrm>
          <a:off x="713232" y="1407237"/>
          <a:ext cx="9851195" cy="489591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83345">
                  <a:extLst>
                    <a:ext uri="{9D8B030D-6E8A-4147-A177-3AD203B41FA5}">
                      <a16:colId xmlns:a16="http://schemas.microsoft.com/office/drawing/2014/main" val="1030652708"/>
                    </a:ext>
                  </a:extLst>
                </a:gridCol>
                <a:gridCol w="3283345">
                  <a:extLst>
                    <a:ext uri="{9D8B030D-6E8A-4147-A177-3AD203B41FA5}">
                      <a16:colId xmlns:a16="http://schemas.microsoft.com/office/drawing/2014/main" val="1627623755"/>
                    </a:ext>
                  </a:extLst>
                </a:gridCol>
                <a:gridCol w="3284505">
                  <a:extLst>
                    <a:ext uri="{9D8B030D-6E8A-4147-A177-3AD203B41FA5}">
                      <a16:colId xmlns:a16="http://schemas.microsoft.com/office/drawing/2014/main" val="3087722702"/>
                    </a:ext>
                  </a:extLst>
                </a:gridCol>
              </a:tblGrid>
              <a:tr h="14976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>
                          <a:effectLst/>
                          <a:latin typeface="Abadi" panose="020B0604020104020204" pitchFamily="34" charset="0"/>
                        </a:rPr>
                        <a:t> amb paràmetres per defecte</a:t>
                      </a:r>
                      <a:endParaRPr lang="es-ES" sz="1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>
                          <a:effectLst/>
                          <a:latin typeface="Abadi" panose="020B0604020104020204" pitchFamily="34" charset="0"/>
                        </a:rPr>
                        <a:t> amb els millors </a:t>
                      </a: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parametres</a:t>
                      </a:r>
                      <a:endParaRPr lang="es-ES" sz="1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995536"/>
                  </a:ext>
                </a:extLst>
              </a:tr>
              <a:tr h="989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Support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Vector Machine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0.855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0.959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1211744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KNN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0.492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0.619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5045441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Decision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</a:t>
                      </a: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Tree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0.832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0.853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05732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Random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Forest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0.91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0.87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5078043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Perceptron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0.725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0.791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8603245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Logistic </a:t>
                      </a: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Regression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0.972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0.973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7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3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F1DA-18C7-445F-B58A-348664C4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41" y="-101167"/>
            <a:ext cx="9692640" cy="1325562"/>
          </a:xfrm>
        </p:spPr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21F759-1D00-4361-BDAF-26B021537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21" y="1867711"/>
            <a:ext cx="3417132" cy="4351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La </a:t>
            </a:r>
            <a:r>
              <a:rPr lang="es-ES" dirty="0" err="1"/>
              <a:t>Regressió</a:t>
            </a:r>
            <a:r>
              <a:rPr lang="es-ES" dirty="0"/>
              <a:t> logística ha </a:t>
            </a:r>
            <a:r>
              <a:rPr lang="es-ES" dirty="0" err="1"/>
              <a:t>destacat</a:t>
            </a:r>
            <a:r>
              <a:rPr lang="es-ES" dirty="0"/>
              <a:t> </a:t>
            </a:r>
            <a:r>
              <a:rPr lang="es-ES" dirty="0" err="1"/>
              <a:t>molt</a:t>
            </a:r>
            <a:r>
              <a:rPr lang="es-ES" dirty="0"/>
              <a:t> per sobre </a:t>
            </a:r>
            <a:r>
              <a:rPr lang="es-ES" dirty="0" err="1"/>
              <a:t>dels</a:t>
            </a:r>
            <a:r>
              <a:rPr lang="es-ES" dirty="0"/>
              <a:t> </a:t>
            </a:r>
            <a:r>
              <a:rPr lang="es-ES" dirty="0" err="1"/>
              <a:t>altres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, </a:t>
            </a:r>
            <a:r>
              <a:rPr lang="es-ES" dirty="0" err="1"/>
              <a:t>amb</a:t>
            </a:r>
            <a:r>
              <a:rPr lang="es-ES" dirty="0"/>
              <a:t> un 98% </a:t>
            </a:r>
            <a:r>
              <a:rPr lang="es-ES" dirty="0" err="1"/>
              <a:t>d’accuracy</a:t>
            </a:r>
            <a:r>
              <a:rPr lang="es-ES" dirty="0"/>
              <a:t> (</a:t>
            </a:r>
            <a:r>
              <a:rPr lang="es-ES" dirty="0" err="1"/>
              <a:t>resultat</a:t>
            </a:r>
            <a:r>
              <a:rPr lang="es-ES" dirty="0"/>
              <a:t> </a:t>
            </a:r>
            <a:r>
              <a:rPr lang="es-ES" dirty="0" err="1"/>
              <a:t>molt</a:t>
            </a:r>
            <a:r>
              <a:rPr lang="es-ES" dirty="0"/>
              <a:t> </a:t>
            </a:r>
            <a:r>
              <a:rPr lang="es-ES" dirty="0" err="1"/>
              <a:t>bo</a:t>
            </a:r>
            <a:r>
              <a:rPr lang="es-ES" dirty="0"/>
              <a:t>).</a:t>
            </a:r>
          </a:p>
          <a:p>
            <a:r>
              <a:rPr lang="es-ES" dirty="0"/>
              <a:t>La cerca </a:t>
            </a:r>
            <a:r>
              <a:rPr lang="es-ES" dirty="0" err="1"/>
              <a:t>dels</a:t>
            </a:r>
            <a:r>
              <a:rPr lang="es-ES" dirty="0"/>
              <a:t> </a:t>
            </a:r>
            <a:r>
              <a:rPr lang="es-ES" dirty="0" err="1"/>
              <a:t>millors</a:t>
            </a:r>
            <a:r>
              <a:rPr lang="es-ES" dirty="0"/>
              <a:t> </a:t>
            </a:r>
            <a:r>
              <a:rPr lang="es-ES" dirty="0" err="1"/>
              <a:t>parametres</a:t>
            </a:r>
            <a:r>
              <a:rPr lang="es-ES" dirty="0"/>
              <a:t> </a:t>
            </a:r>
            <a:r>
              <a:rPr lang="es-ES" dirty="0" err="1"/>
              <a:t>ens</a:t>
            </a:r>
            <a:r>
              <a:rPr lang="es-ES" dirty="0"/>
              <a:t> ha </a:t>
            </a:r>
            <a:r>
              <a:rPr lang="es-ES" dirty="0" err="1"/>
              <a:t>augmentat</a:t>
            </a:r>
            <a:r>
              <a:rPr lang="es-ES" dirty="0"/>
              <a:t> el </a:t>
            </a:r>
            <a:r>
              <a:rPr lang="es-ES" dirty="0" err="1"/>
              <a:t>rendiment</a:t>
            </a:r>
            <a:r>
              <a:rPr lang="es-ES" dirty="0"/>
              <a:t> en </a:t>
            </a:r>
            <a:r>
              <a:rPr lang="es-ES" dirty="0" err="1"/>
              <a:t>alguns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d’un</a:t>
            </a:r>
            <a:r>
              <a:rPr lang="es-ES" dirty="0"/>
              <a:t> 20%.</a:t>
            </a:r>
          </a:p>
          <a:p>
            <a:r>
              <a:rPr lang="es-ES" dirty="0"/>
              <a:t>El preu </a:t>
            </a:r>
            <a:r>
              <a:rPr lang="es-ES" dirty="0" err="1"/>
              <a:t>d’un</a:t>
            </a:r>
            <a:r>
              <a:rPr lang="es-ES" dirty="0"/>
              <a:t> </a:t>
            </a:r>
            <a:r>
              <a:rPr lang="es-ES" dirty="0" err="1"/>
              <a:t>mòbil</a:t>
            </a:r>
            <a:r>
              <a:rPr lang="es-ES" dirty="0"/>
              <a:t> esta </a:t>
            </a:r>
            <a:r>
              <a:rPr lang="es-ES" dirty="0" err="1"/>
              <a:t>molt</a:t>
            </a:r>
            <a:r>
              <a:rPr lang="es-ES" dirty="0"/>
              <a:t> </a:t>
            </a:r>
            <a:r>
              <a:rPr lang="es-ES" dirty="0" err="1"/>
              <a:t>relacionat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la memoria RAM que porta el </a:t>
            </a:r>
            <a:r>
              <a:rPr lang="es-ES" dirty="0" err="1"/>
              <a:t>telèfon</a:t>
            </a:r>
            <a:r>
              <a:rPr lang="es-ES" dirty="0"/>
              <a:t> i </a:t>
            </a:r>
            <a:r>
              <a:rPr lang="es-ES" dirty="0" err="1"/>
              <a:t>amb</a:t>
            </a:r>
            <a:r>
              <a:rPr lang="es-ES" dirty="0"/>
              <a:t> la </a:t>
            </a:r>
            <a:r>
              <a:rPr lang="es-ES" dirty="0" err="1"/>
              <a:t>capacitat</a:t>
            </a:r>
            <a:r>
              <a:rPr lang="es-ES" dirty="0"/>
              <a:t> de la batería. (</a:t>
            </a:r>
            <a:r>
              <a:rPr lang="es-ES" dirty="0" err="1"/>
              <a:t>vist</a:t>
            </a:r>
            <a:r>
              <a:rPr lang="es-ES" dirty="0"/>
              <a:t> al mapa de calor)</a:t>
            </a:r>
          </a:p>
        </p:txBody>
      </p:sp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DBCB157-F88C-45A7-BB08-F4ACC9D2E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97" y="13117"/>
            <a:ext cx="4659942" cy="3106628"/>
          </a:xfrm>
          <a:prstGeom prst="rect">
            <a:avLst/>
          </a:prstGeom>
        </p:spPr>
      </p:pic>
      <p:pic>
        <p:nvPicPr>
          <p:cNvPr id="13" name="Imagen 1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ED027B2-D38E-4FFC-BFC1-2E6EA46D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39" y="3254068"/>
            <a:ext cx="4659942" cy="31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/>
              <a:t>Comparativa de </a:t>
            </a:r>
            <a:r>
              <a:rPr lang="es-ES" err="1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2225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9F81-0363-4458-A5A4-FB4FEDBF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s-ES" sz="3200"/>
              <a:t>Introducció a la base de dades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4844F-93E1-417A-93BD-B787BCEC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600" b="1"/>
              <a:t>Reconeixement de vins</a:t>
            </a:r>
          </a:p>
          <a:p>
            <a:r>
              <a:rPr lang="es-ES" sz="1600" b="1"/>
              <a:t>Atributs:</a:t>
            </a:r>
            <a:r>
              <a:rPr lang="es-ES" sz="1600" b="1">
                <a:ea typeface="+mn-lt"/>
                <a:cs typeface="+mn-lt"/>
              </a:rPr>
              <a:t> </a:t>
            </a:r>
            <a:r>
              <a:rPr lang="ca" sz="1600">
                <a:ea typeface="+mn-lt"/>
                <a:cs typeface="+mn-lt"/>
              </a:rPr>
              <a:t>Alcohol, àcid màlic, cendra, alcalinitat de la cendra, magnesi, fenols totals, flavonoides, fenols inflavonoides, proantocianidines, intensitat del color, tonalitat, DO280/DO315 de vins diluïts i prolina.</a:t>
            </a:r>
            <a:endParaRPr lang="es-ES" sz="1600"/>
          </a:p>
          <a:p>
            <a:r>
              <a:rPr lang="ca" sz="1600" b="1"/>
              <a:t>Objectiu: </a:t>
            </a:r>
            <a:r>
              <a:rPr lang="ca" sz="1600"/>
              <a:t>predir el tipus de vi. Existeixen 3 tipus de vins.</a:t>
            </a:r>
          </a:p>
          <a:p>
            <a:endParaRPr lang="ca" sz="1600"/>
          </a:p>
          <a:p>
            <a:endParaRPr lang="ca" sz="1600"/>
          </a:p>
          <a:p>
            <a:endParaRPr lang="es-ES" sz="1600" b="1"/>
          </a:p>
          <a:p>
            <a:endParaRPr lang="es-ES" sz="1600" b="1"/>
          </a:p>
        </p:txBody>
      </p:sp>
      <p:pic>
        <p:nvPicPr>
          <p:cNvPr id="4" name="Imagen 4" descr="Imagen que contiene vino, interior, tabla, frente&#10;&#10;Descripción generada automáticamente">
            <a:extLst>
              <a:ext uri="{FF2B5EF4-FFF2-40B4-BE49-F238E27FC236}">
                <a16:creationId xmlns:a16="http://schemas.microsoft.com/office/drawing/2014/main" id="{90765D8F-BC7C-441B-8BEA-23E62B4C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r="19245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F3C61-B2B8-4E09-BE70-641D237F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Comparació</a:t>
            </a:r>
            <a:r>
              <a:rPr lang="es-ES"/>
              <a:t> de </a:t>
            </a:r>
            <a:r>
              <a:rPr lang="es-ES" err="1"/>
              <a:t>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5F43D5-C2DE-4B62-B015-1E76D8A7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b="1" err="1"/>
              <a:t>Models</a:t>
            </a:r>
            <a:r>
              <a:rPr lang="es-ES" b="1"/>
              <a:t> </a:t>
            </a:r>
            <a:r>
              <a:rPr lang="es-ES" b="1" err="1"/>
              <a:t>emprats</a:t>
            </a:r>
            <a:r>
              <a:rPr lang="es-ES" b="1"/>
              <a:t>:</a:t>
            </a:r>
            <a:r>
              <a:rPr lang="es-ES"/>
              <a:t> </a:t>
            </a:r>
            <a:r>
              <a:rPr lang="es-ES" err="1"/>
              <a:t>Regressió</a:t>
            </a:r>
            <a:r>
              <a:rPr lang="es-ES"/>
              <a:t> logística, SVM, </a:t>
            </a:r>
            <a:r>
              <a:rPr lang="es-ES" err="1"/>
              <a:t>kNN</a:t>
            </a:r>
            <a:r>
              <a:rPr lang="es-ES"/>
              <a:t> i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regressió</a:t>
            </a:r>
            <a:r>
              <a:rPr lang="es-ES"/>
              <a:t> logística i el SVM </a:t>
            </a:r>
            <a:r>
              <a:rPr lang="es-ES" err="1"/>
              <a:t>tenen</a:t>
            </a:r>
            <a:r>
              <a:rPr lang="es-ES"/>
              <a:t> </a:t>
            </a:r>
            <a:r>
              <a:rPr lang="es-ES" err="1"/>
              <a:t>els</a:t>
            </a:r>
            <a:r>
              <a:rPr lang="es-ES"/>
              <a:t> </a:t>
            </a:r>
            <a:r>
              <a:rPr lang="es-ES" err="1"/>
              <a:t>millor</a:t>
            </a:r>
            <a:r>
              <a:rPr lang="es-ES"/>
              <a:t> resultats</a:t>
            </a:r>
          </a:p>
          <a:p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FCE632-5873-416D-9F13-85570303E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94646"/>
              </p:ext>
            </p:extLst>
          </p:nvPr>
        </p:nvGraphicFramePr>
        <p:xfrm>
          <a:off x="1501344" y="2461116"/>
          <a:ext cx="7060679" cy="2825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471">
                  <a:extLst>
                    <a:ext uri="{9D8B030D-6E8A-4147-A177-3AD203B41FA5}">
                      <a16:colId xmlns:a16="http://schemas.microsoft.com/office/drawing/2014/main" val="83664239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566364780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423957895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257785571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1035617993"/>
                    </a:ext>
                  </a:extLst>
                </a:gridCol>
              </a:tblGrid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Logistic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727597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50%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0.8988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009678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80%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0.9166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0.8888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34091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70%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76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8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758952"/>
            <a:ext cx="2977134" cy="3719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Corbes PR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724301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9">
            <a:extLst>
              <a:ext uri="{FF2B5EF4-FFF2-40B4-BE49-F238E27FC236}">
                <a16:creationId xmlns:a16="http://schemas.microsoft.com/office/drawing/2014/main" id="{5191278F-AFCC-4008-999F-271FCFC7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58" y="653675"/>
            <a:ext cx="3678342" cy="2454645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B48AD547-F266-4C96-BF12-6C286F51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86" y="3253941"/>
            <a:ext cx="3684438" cy="2458714"/>
          </a:xfrm>
          <a:prstGeom prst="rect">
            <a:avLst/>
          </a:prstGeom>
        </p:spPr>
      </p:pic>
      <p:pic>
        <p:nvPicPr>
          <p:cNvPr id="18" name="Imagen 18" descr="Gráfico&#10;&#10;Descripción generada automáticamente">
            <a:extLst>
              <a:ext uri="{FF2B5EF4-FFF2-40B4-BE49-F238E27FC236}">
                <a16:creationId xmlns:a16="http://schemas.microsoft.com/office/drawing/2014/main" id="{F127D9A0-1FBC-4FCD-97A8-BDE69E15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7" y="3260851"/>
            <a:ext cx="3678341" cy="2454645"/>
          </a:xfrm>
          <a:prstGeom prst="rect">
            <a:avLst/>
          </a:prstGeom>
        </p:spPr>
      </p:pic>
      <p:pic>
        <p:nvPicPr>
          <p:cNvPr id="17" name="Imagen 17" descr="Gráfico&#10;&#10;Descripción generada automáticamente">
            <a:extLst>
              <a:ext uri="{FF2B5EF4-FFF2-40B4-BE49-F238E27FC236}">
                <a16:creationId xmlns:a16="http://schemas.microsoft.com/office/drawing/2014/main" id="{A7F7CF41-F1B8-432B-8953-16819E222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455" y="599003"/>
            <a:ext cx="3684438" cy="2458714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65DFB5D3-8B4F-4874-912D-06BE3DA32ECF}"/>
              </a:ext>
            </a:extLst>
          </p:cNvPr>
          <p:cNvSpPr txBox="1">
            <a:spLocks/>
          </p:cNvSpPr>
          <p:nvPr/>
        </p:nvSpPr>
        <p:spPr>
          <a:xfrm>
            <a:off x="816174" y="2763328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corba</a:t>
            </a:r>
            <a:r>
              <a:rPr lang="es-ES"/>
              <a:t> PR del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  <a:r>
              <a:rPr lang="es-ES"/>
              <a:t> </a:t>
            </a:r>
            <a:r>
              <a:rPr lang="es-ES" err="1"/>
              <a:t>és</a:t>
            </a:r>
            <a:r>
              <a:rPr lang="es-ES"/>
              <a:t> </a:t>
            </a:r>
            <a:r>
              <a:rPr lang="es-ES" err="1"/>
              <a:t>pitjor</a:t>
            </a:r>
            <a:r>
              <a:rPr lang="es-ES"/>
              <a:t> que la resta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58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Corbes ROC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447861-E026-4FDB-81E0-C6D81E1D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707" y="1115683"/>
            <a:ext cx="2739635" cy="1833190"/>
          </a:xfrm>
          <a:prstGeom prst="rect">
            <a:avLst/>
          </a:prstGeom>
        </p:spPr>
      </p:pic>
      <p:pic>
        <p:nvPicPr>
          <p:cNvPr id="6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BAB90F0-5715-4966-BFE4-A3A96B51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2" y="1102292"/>
            <a:ext cx="2739635" cy="1831215"/>
          </a:xfrm>
          <a:prstGeom prst="rect">
            <a:avLst/>
          </a:prstGeom>
        </p:spPr>
      </p:pic>
      <p:pic>
        <p:nvPicPr>
          <p:cNvPr id="7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1D61567-D32B-43FD-AD03-B16BAEC23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38" y="1099852"/>
            <a:ext cx="2746955" cy="1836095"/>
          </a:xfrm>
          <a:prstGeom prst="rect">
            <a:avLst/>
          </a:prstGeom>
        </p:spPr>
      </p:pic>
      <p:pic>
        <p:nvPicPr>
          <p:cNvPr id="5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F665D44-AA8C-4740-BC90-F667629E8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20" y="1102292"/>
            <a:ext cx="2739635" cy="1831215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FEA2F09-54AE-41ED-8592-F6B45B2D103D}"/>
              </a:ext>
            </a:extLst>
          </p:cNvPr>
          <p:cNvSpPr txBox="1">
            <a:spLocks/>
          </p:cNvSpPr>
          <p:nvPr/>
        </p:nvSpPr>
        <p:spPr>
          <a:xfrm>
            <a:off x="672400" y="1322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Les </a:t>
            </a:r>
            <a:r>
              <a:rPr lang="es-ES" err="1"/>
              <a:t>millors</a:t>
            </a:r>
            <a:r>
              <a:rPr lang="es-ES"/>
              <a:t> corbes ROC </a:t>
            </a:r>
            <a:r>
              <a:rPr lang="es-ES" err="1"/>
              <a:t>són</a:t>
            </a:r>
            <a:r>
              <a:rPr lang="es-ES"/>
              <a:t> les de la </a:t>
            </a:r>
            <a:r>
              <a:rPr lang="es-ES" err="1"/>
              <a:t>regressió</a:t>
            </a:r>
            <a:r>
              <a:rPr lang="es-ES"/>
              <a:t> logística i la del SVM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89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D7B5D-92A2-446B-8858-B51C7158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166" y="2106569"/>
            <a:ext cx="3075836" cy="1366141"/>
          </a:xfrm>
        </p:spPr>
        <p:txBody>
          <a:bodyPr>
            <a:normAutofit/>
          </a:bodyPr>
          <a:lstStyle/>
          <a:p>
            <a:r>
              <a:rPr lang="es-ES" sz="2700"/>
              <a:t>Diferents kernels al SVM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5AA8246-E6EF-4324-A0E7-8E89C274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" y="935660"/>
            <a:ext cx="7732138" cy="49681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AC2AD-7D11-45EB-AC08-0E337A933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770" y="3417837"/>
            <a:ext cx="3334628" cy="3854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Diferents</a:t>
            </a:r>
            <a:r>
              <a:rPr lang="en-US" sz="1600"/>
              <a:t> </a:t>
            </a:r>
            <a:r>
              <a:rPr lang="en-US" sz="1600" err="1"/>
              <a:t>classificacions</a:t>
            </a:r>
            <a:r>
              <a:rPr lang="en-US" sz="1600"/>
              <a:t> per </a:t>
            </a:r>
            <a:r>
              <a:rPr lang="en-US" sz="1600" err="1"/>
              <a:t>diferents</a:t>
            </a:r>
            <a:r>
              <a:rPr lang="en-US" sz="1600"/>
              <a:t> kernels a la </a:t>
            </a:r>
            <a:r>
              <a:rPr lang="en-US" sz="1600" err="1"/>
              <a:t>màquina</a:t>
            </a:r>
            <a:r>
              <a:rPr lang="en-US" sz="1600"/>
              <a:t> de vectors de </a:t>
            </a:r>
            <a:r>
              <a:rPr lang="en-US" sz="1600" err="1"/>
              <a:t>suport</a:t>
            </a:r>
          </a:p>
        </p:txBody>
      </p:sp>
    </p:spTree>
    <p:extLst>
      <p:ext uri="{BB962C8B-B14F-4D97-AF65-F5344CB8AC3E}">
        <p14:creationId xmlns:p14="http://schemas.microsoft.com/office/powerpoint/2010/main" val="33953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 err="1"/>
              <a:t>Classificació</a:t>
            </a:r>
            <a:r>
              <a:rPr lang="es-ES"/>
              <a:t> </a:t>
            </a:r>
            <a:r>
              <a:rPr lang="es-ES" err="1"/>
              <a:t>numerica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8478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Panorámica</PresentationFormat>
  <Paragraphs>204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Abadi</vt:lpstr>
      <vt:lpstr>Arial</vt:lpstr>
      <vt:lpstr>Calibri</vt:lpstr>
      <vt:lpstr>Century Gothic</vt:lpstr>
      <vt:lpstr>Century Schoolbook</vt:lpstr>
      <vt:lpstr>Comic Sans MS</vt:lpstr>
      <vt:lpstr>Elephant</vt:lpstr>
      <vt:lpstr>Wingdings 2</vt:lpstr>
      <vt:lpstr>View</vt:lpstr>
      <vt:lpstr>BrushVTI</vt:lpstr>
      <vt:lpstr>Pràctica 2.- Classificació</vt:lpstr>
      <vt:lpstr>Índex</vt:lpstr>
      <vt:lpstr>Comparativa de models</vt:lpstr>
      <vt:lpstr>Introducció a la base de dades</vt:lpstr>
      <vt:lpstr>Comparació de models</vt:lpstr>
      <vt:lpstr>Corbes PR</vt:lpstr>
      <vt:lpstr>Corbes ROC</vt:lpstr>
      <vt:lpstr>Diferents kernels al SVM</vt:lpstr>
      <vt:lpstr>Classificació numerica</vt:lpstr>
      <vt:lpstr>Introducció a la base de dades</vt:lpstr>
      <vt:lpstr>Introducció a la base de dades</vt:lpstr>
      <vt:lpstr>Mapa de calor</vt:lpstr>
      <vt:lpstr>Preprocessament</vt:lpstr>
      <vt:lpstr>Selecció del model</vt:lpstr>
      <vt:lpstr>Selecció del model</vt:lpstr>
      <vt:lpstr>Selecció del model</vt:lpstr>
      <vt:lpstr>Selecció del model</vt:lpstr>
      <vt:lpstr>Selecció del model</vt:lpstr>
      <vt:lpstr>Crossvalidation</vt:lpstr>
      <vt:lpstr>Analisi mètric</vt:lpstr>
      <vt:lpstr>Presentación de PowerPoint</vt:lpstr>
      <vt:lpstr>Matrius de confusió</vt:lpstr>
      <vt:lpstr>CORBES ROC I PR</vt:lpstr>
      <vt:lpstr>Búsqueda dels millors hiperparametres</vt:lpstr>
      <vt:lpstr>Millores en els scores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34654556694</dc:creator>
  <cp:lastModifiedBy>Juan Carlos Martinez Moreno</cp:lastModifiedBy>
  <cp:revision>59</cp:revision>
  <dcterms:created xsi:type="dcterms:W3CDTF">2021-11-20T17:09:17Z</dcterms:created>
  <dcterms:modified xsi:type="dcterms:W3CDTF">2021-11-22T14:33:53Z</dcterms:modified>
</cp:coreProperties>
</file>